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7.svg" ContentType="image/svg"/>
  <Override PartName="/ppt/media/image49.svg" ContentType="image/sv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11"/>
  </p:notesMasterIdLst>
  <p:handoutMasterIdLst>
    <p:handoutMasterId r:id="rId12"/>
  </p:handoutMasterIdLst>
  <p:sldIdLst>
    <p:sldId id="2147479564" r:id="rId5"/>
    <p:sldId id="2147479721" r:id="rId6"/>
    <p:sldId id="2147479723" r:id="rId7"/>
    <p:sldId id="2147479724" r:id="rId8"/>
    <p:sldId id="2147479725" r:id="rId9"/>
    <p:sldId id="2147479726" r:id="rId10"/>
  </p:sldIdLst>
  <p:sldSz cx="12192000" cy="685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Segoe Sans Text" pitchFamily="2" charset="0"/>
      <p:regular r:id="rId17"/>
      <p:bold r:id="rId18"/>
    </p:embeddedFont>
    <p:embeddedFont>
      <p:font typeface="Segoe Sans Text Semibold" pitchFamily="2" charset="0"/>
      <p:regular r:id="rId19"/>
      <p:bold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Segoe UI Semibold" panose="020B0702040204020203" pitchFamily="34" charset="0"/>
      <p:bold r:id="rId25"/>
      <p:boldItalic r:id="rId26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64C"/>
    <a:srgbClr val="C03BC4"/>
    <a:srgbClr val="E8E6DF"/>
    <a:srgbClr val="F4F3F5"/>
    <a:srgbClr val="0078D4"/>
    <a:srgbClr val="F0F0F0"/>
    <a:srgbClr val="8C8279"/>
    <a:srgbClr val="FFB900"/>
    <a:srgbClr val="091F2C"/>
    <a:srgbClr val="2A4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1" autoAdjust="0"/>
    <p:restoredTop sz="96328" autoAdjust="0"/>
  </p:normalViewPr>
  <p:slideViewPr>
    <p:cSldViewPr snapToGrid="0">
      <p:cViewPr varScale="1">
        <p:scale>
          <a:sx n="104" d="100"/>
          <a:sy n="104" d="100"/>
        </p:scale>
        <p:origin x="72" y="318"/>
      </p:cViewPr>
      <p:guideLst/>
    </p:cSldViewPr>
  </p:slideViewPr>
  <p:outlineViewPr>
    <p:cViewPr>
      <p:scale>
        <a:sx n="33" d="100"/>
        <a:sy n="33" d="100"/>
      </p:scale>
      <p:origin x="0" y="-233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066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11/18/2024 5:37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11/18/2024 5:37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 dirty="0">
                <a:solidFill>
                  <a:schemeClr val="bg1"/>
                </a:solidFill>
                <a:latin typeface="+mj-l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1579971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5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9683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 userDrawn="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 dirty="0">
                <a:solidFill>
                  <a:schemeClr val="tx1"/>
                </a:solidFill>
                <a:latin typeface="+mj-lt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4624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1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4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6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218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6414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1691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325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0282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8351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108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686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9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5310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 dirty="0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7834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831227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2759012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4420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555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91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ct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9038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43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2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2" r:id="rId1"/>
    <p:sldLayoutId id="2147485512" r:id="rId2"/>
    <p:sldLayoutId id="2147485497" r:id="rId3"/>
    <p:sldLayoutId id="2147485523" r:id="rId4"/>
    <p:sldLayoutId id="2147485513" r:id="rId5"/>
    <p:sldLayoutId id="2147485524" r:id="rId6"/>
    <p:sldLayoutId id="2147485498" r:id="rId7"/>
    <p:sldLayoutId id="2147485514" r:id="rId8"/>
    <p:sldLayoutId id="2147485510" r:id="rId9"/>
    <p:sldLayoutId id="2147485515" r:id="rId10"/>
    <p:sldLayoutId id="2147485451" r:id="rId11"/>
    <p:sldLayoutId id="2147485503" r:id="rId12"/>
    <p:sldLayoutId id="2147485452" r:id="rId13"/>
    <p:sldLayoutId id="2147485453" r:id="rId14"/>
    <p:sldLayoutId id="2147485454" r:id="rId15"/>
    <p:sldLayoutId id="2147485455" r:id="rId16"/>
    <p:sldLayoutId id="2147485456" r:id="rId17"/>
    <p:sldLayoutId id="2147485457" r:id="rId18"/>
    <p:sldLayoutId id="2147485458" r:id="rId19"/>
    <p:sldLayoutId id="2147485459" r:id="rId20"/>
    <p:sldLayoutId id="2147485460" r:id="rId21"/>
    <p:sldLayoutId id="2147485461" r:id="rId22"/>
    <p:sldLayoutId id="2147485462" r:id="rId23"/>
    <p:sldLayoutId id="2147485463" r:id="rId24"/>
    <p:sldLayoutId id="2147485464" r:id="rId25"/>
    <p:sldLayoutId id="2147485465" r:id="rId26"/>
    <p:sldLayoutId id="2147485466" r:id="rId27"/>
    <p:sldLayoutId id="2147485467" r:id="rId28"/>
    <p:sldLayoutId id="2147485468" r:id="rId29"/>
    <p:sldLayoutId id="2147485469" r:id="rId30"/>
    <p:sldLayoutId id="2147485470" r:id="rId31"/>
    <p:sldLayoutId id="2147485471" r:id="rId32"/>
    <p:sldLayoutId id="2147485472" r:id="rId33"/>
    <p:sldLayoutId id="2147485473" r:id="rId34"/>
    <p:sldLayoutId id="2147485474" r:id="rId35"/>
    <p:sldLayoutId id="2147485475" r:id="rId36"/>
    <p:sldLayoutId id="2147485476" r:id="rId37"/>
    <p:sldLayoutId id="2147485477" r:id="rId38"/>
    <p:sldLayoutId id="2147485478" r:id="rId39"/>
    <p:sldLayoutId id="2147485479" r:id="rId40"/>
    <p:sldLayoutId id="2147485480" r:id="rId41"/>
    <p:sldLayoutId id="2147485481" r:id="rId42"/>
    <p:sldLayoutId id="2147485482" r:id="rId43"/>
    <p:sldLayoutId id="2147485483" r:id="rId44"/>
    <p:sldLayoutId id="2147485484" r:id="rId45"/>
    <p:sldLayoutId id="2147485485" r:id="rId46"/>
    <p:sldLayoutId id="2147485486" r:id="rId47"/>
    <p:sldLayoutId id="2147485487" r:id="rId48"/>
    <p:sldLayoutId id="2147485488" r:id="rId49"/>
    <p:sldLayoutId id="2147485490" r:id="rId50"/>
    <p:sldLayoutId id="2147485491" r:id="rId51"/>
    <p:sldLayoutId id="2147485516" r:id="rId52"/>
    <p:sldLayoutId id="2147485517" r:id="rId53"/>
    <p:sldLayoutId id="2147485525" r:id="rId54"/>
    <p:sldLayoutId id="2147485499" r:id="rId55"/>
    <p:sldLayoutId id="2147485518" r:id="rId56"/>
    <p:sldLayoutId id="2147485511" r:id="rId57"/>
    <p:sldLayoutId id="2147485519" r:id="rId58"/>
    <p:sldLayoutId id="2147485520" r:id="rId59"/>
    <p:sldLayoutId id="2147485521" r:id="rId60"/>
    <p:sldLayoutId id="2147485504" r:id="rId61"/>
    <p:sldLayoutId id="2147485505" r:id="rId62"/>
    <p:sldLayoutId id="2147485506" r:id="rId63"/>
    <p:sldLayoutId id="2147485507" r:id="rId64"/>
    <p:sldLayoutId id="2147485508" r:id="rId65"/>
    <p:sldLayoutId id="2147485509" r:id="rId66"/>
    <p:sldLayoutId id="2147485522" r:id="rId67"/>
    <p:sldLayoutId id="2147485493" r:id="rId68"/>
    <p:sldLayoutId id="2147485494" r:id="rId69"/>
    <p:sldLayoutId id="2147485495" r:id="rId70"/>
    <p:sldLayoutId id="2147485496" r:id="rId71"/>
    <p:sldLayoutId id="2147485526" r:id="rId7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fdassis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2DFC-F67B-807E-2A45-FBF54F91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302670"/>
            <a:ext cx="6599195" cy="1231106"/>
          </a:xfrm>
        </p:spPr>
        <p:txBody>
          <a:bodyPr/>
          <a:lstStyle/>
          <a:p>
            <a:r>
              <a:rPr lang="en-US" dirty="0"/>
              <a:t>Azure Document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F48F1-A895-E0CE-4CF8-9A892C5E94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4978400" cy="492443"/>
          </a:xfrm>
        </p:spPr>
        <p:txBody>
          <a:bodyPr/>
          <a:lstStyle/>
          <a:p>
            <a:r>
              <a:rPr lang="en-US" dirty="0"/>
              <a:t>Felipe de Assis</a:t>
            </a:r>
          </a:p>
          <a:p>
            <a:r>
              <a:rPr lang="en-US" dirty="0">
                <a:hlinkClick r:id="rId2"/>
              </a:rPr>
              <a:t>https://www.linkedin.com/in/fdassis/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20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F774DA-F245-9452-2689-60CFC724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0" y="585216"/>
            <a:ext cx="10047311" cy="975360"/>
          </a:xfrm>
        </p:spPr>
        <p:txBody>
          <a:bodyPr/>
          <a:lstStyle/>
          <a:p>
            <a:r>
              <a:rPr lang="pt-BR" sz="3200" b="0" i="0" strike="noStrike" cap="none" baseline="0" dirty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O Serviço para Informação de Documentos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E19579-BF0F-CA6A-7A79-232F7B9366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868" y="1419239"/>
            <a:ext cx="5001258" cy="406265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pt-BR" sz="15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Extração de dados de formulários e documentos: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5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Análise de documentos a partir de documentos gerais</a:t>
            </a:r>
          </a:p>
          <a:p>
            <a:pPr marL="550926" lvl="1" indent="-285750">
              <a:spcBef>
                <a:spcPts val="600"/>
              </a:spcBef>
            </a:pPr>
            <a:r>
              <a:rPr lang="pt-BR" sz="13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Leia: OCR para texto impresso e escrito</a:t>
            </a:r>
          </a:p>
          <a:p>
            <a:pPr marL="550926" lvl="1" indent="-285750">
              <a:spcBef>
                <a:spcPts val="600"/>
              </a:spcBef>
            </a:pPr>
            <a:r>
              <a:rPr lang="pt-BR" sz="13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Layout: extrair texto e estrutura</a:t>
            </a:r>
          </a:p>
          <a:p>
            <a:pPr marL="550926" lvl="1" indent="-285750">
              <a:spcBef>
                <a:spcPts val="600"/>
              </a:spcBef>
            </a:pPr>
            <a:r>
              <a:rPr lang="pt-BR" sz="13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Documento geral: extrai texto, estrutura e pares chave-valor</a:t>
            </a:r>
            <a:endParaRPr lang="en-US" sz="1300" dirty="0">
              <a:latin typeface="+mn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5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Modelos pré-criados para tipos de formulário comuns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5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Treinar modelos personalizados para seus próprios formulários</a:t>
            </a:r>
          </a:p>
          <a:p>
            <a:pPr marL="550926" lvl="1" indent="-285750">
              <a:spcBef>
                <a:spcPts val="600"/>
              </a:spcBef>
            </a:pPr>
            <a:r>
              <a:rPr lang="pt-BR" sz="13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Modelo personalizado: extrair dados de layouts estáticos</a:t>
            </a:r>
          </a:p>
          <a:p>
            <a:pPr marL="550926" lvl="1" indent="-285750">
              <a:spcBef>
                <a:spcPts val="600"/>
              </a:spcBef>
            </a:pPr>
            <a:r>
              <a:rPr lang="pt-BR" sz="13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Neural personalizado: extrair dados de documentos de tipo misto</a:t>
            </a:r>
          </a:p>
          <a:p>
            <a:pPr marL="550926" lvl="1" indent="-285750">
              <a:spcBef>
                <a:spcPts val="600"/>
              </a:spcBef>
            </a:pPr>
            <a:r>
              <a:rPr lang="pt-BR" sz="13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Composição personalizada: coleção de vários modelos atribuídos a um único modelo</a:t>
            </a:r>
            <a:endParaRPr lang="en-US" sz="1300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pt-BR" sz="15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Provisão como serviço único recurso de </a:t>
            </a:r>
            <a:r>
              <a:rPr lang="pt-BR" sz="1500" b="1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Informação de Documentos</a:t>
            </a:r>
            <a:r>
              <a:rPr lang="pt-BR" sz="15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 ou </a:t>
            </a:r>
            <a:r>
              <a:rPr lang="pt-BR" sz="1500" b="1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Serviços de IA do Azure</a:t>
            </a:r>
            <a:r>
              <a:rPr lang="pt-BR" sz="15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 multisserviço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94E7C9-665A-9198-F336-4271828F8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12164" y="1425212"/>
            <a:ext cx="5892968" cy="475746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5A6AA-0F37-DF7B-4984-D9B046151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pt-BR" sz="1000" b="0" i="0" strike="noStrike" cap="none" baseline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© Copyright Microsoft Corporation. Todos os direitos reservados.</a:t>
            </a:r>
          </a:p>
        </p:txBody>
      </p:sp>
      <p:grpSp>
        <p:nvGrpSpPr>
          <p:cNvPr id="17" name="Group 16" descr="Diagram showing features of Document Intelligence.">
            <a:extLst>
              <a:ext uri="{FF2B5EF4-FFF2-40B4-BE49-F238E27FC236}">
                <a16:creationId xmlns:a16="http://schemas.microsoft.com/office/drawing/2014/main" id="{C11249A8-C3E3-8675-607F-2ED42D3A49BE}"/>
              </a:ext>
            </a:extLst>
          </p:cNvPr>
          <p:cNvGrpSpPr/>
          <p:nvPr/>
        </p:nvGrpSpPr>
        <p:grpSpPr>
          <a:xfrm>
            <a:off x="5758902" y="1490338"/>
            <a:ext cx="5892969" cy="4631777"/>
            <a:chOff x="5758902" y="1490338"/>
            <a:chExt cx="5892969" cy="4631777"/>
          </a:xfrm>
        </p:grpSpPr>
        <p:grpSp>
          <p:nvGrpSpPr>
            <p:cNvPr id="7" name="Group 6" descr="Diagram showing features of Document Intelligence.">
              <a:extLst>
                <a:ext uri="{FF2B5EF4-FFF2-40B4-BE49-F238E27FC236}">
                  <a16:creationId xmlns:a16="http://schemas.microsoft.com/office/drawing/2014/main" id="{F8AC0944-B058-265A-2AC5-ABAE045A82CE}"/>
                </a:ext>
              </a:extLst>
            </p:cNvPr>
            <p:cNvGrpSpPr/>
            <p:nvPr/>
          </p:nvGrpSpPr>
          <p:grpSpPr>
            <a:xfrm>
              <a:off x="5758902" y="1490338"/>
              <a:ext cx="5892969" cy="4631777"/>
              <a:chOff x="5758902" y="1490338"/>
              <a:chExt cx="5892969" cy="463177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877EA1-1320-17D1-37E7-877E160B10C3}"/>
                  </a:ext>
                </a:extLst>
              </p:cNvPr>
              <p:cNvSpPr txBox="1"/>
              <p:nvPr/>
            </p:nvSpPr>
            <p:spPr>
              <a:xfrm>
                <a:off x="5758902" y="2801790"/>
                <a:ext cx="1956369" cy="2757678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pt-BR" sz="16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Modelos predefinidos: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Recebimentos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Faturas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Identidade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Cartões de visita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Contratos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Formulário de impostos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E3CA4A7-0B3D-E3A7-FDF7-1D5F583E1915}"/>
                  </a:ext>
                </a:extLst>
              </p:cNvPr>
              <p:cNvCxnSpPr/>
              <p:nvPr/>
            </p:nvCxnSpPr>
            <p:spPr>
              <a:xfrm flipH="1" flipV="1">
                <a:off x="7279024" y="3255824"/>
                <a:ext cx="485680" cy="389482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headEnd type="none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1BF7F2F8-36AB-B398-0637-E9447F863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4664" y="3479704"/>
                <a:ext cx="1680003" cy="992334"/>
              </a:xfrm>
              <a:prstGeom prst="rect">
                <a:avLst/>
              </a:prstGeom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3784F4B-9B2D-F2D2-F4BF-F880F3C24936}"/>
                  </a:ext>
                </a:extLst>
              </p:cNvPr>
              <p:cNvCxnSpPr/>
              <p:nvPr/>
            </p:nvCxnSpPr>
            <p:spPr>
              <a:xfrm flipV="1">
                <a:off x="9231373" y="3188987"/>
                <a:ext cx="620051" cy="40764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headEnd type="none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45A6E3-61E6-F42E-3615-1CA9E7EF98ED}"/>
                  </a:ext>
                </a:extLst>
              </p:cNvPr>
              <p:cNvSpPr txBox="1"/>
              <p:nvPr/>
            </p:nvSpPr>
            <p:spPr>
              <a:xfrm>
                <a:off x="9798035" y="2801790"/>
                <a:ext cx="1853836" cy="1892808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pt-BR" sz="16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Modelos personalizados: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Modelo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Neural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Composto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3A92449-1AD8-4F36-A8B8-55A6512400EA}"/>
                  </a:ext>
                </a:extLst>
              </p:cNvPr>
              <p:cNvCxnSpPr/>
              <p:nvPr/>
            </p:nvCxnSpPr>
            <p:spPr>
              <a:xfrm flipH="1" flipV="1">
                <a:off x="8504666" y="4555862"/>
                <a:ext cx="0" cy="335784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headEnd type="none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C30F2B0-68F4-3E17-6223-37952153FD2B}"/>
                  </a:ext>
                </a:extLst>
              </p:cNvPr>
              <p:cNvGrpSpPr/>
              <p:nvPr/>
            </p:nvGrpSpPr>
            <p:grpSpPr>
              <a:xfrm>
                <a:off x="7961405" y="4852147"/>
                <a:ext cx="1269968" cy="1269968"/>
                <a:chOff x="8655817" y="4517592"/>
                <a:chExt cx="1269968" cy="1269968"/>
              </a:xfrm>
            </p:grpSpPr>
            <p:pic>
              <p:nvPicPr>
                <p:cNvPr id="14" name="Graphic 13" descr="Paper with solid fill">
                  <a:extLst>
                    <a:ext uri="{FF2B5EF4-FFF2-40B4-BE49-F238E27FC236}">
                      <a16:creationId xmlns:a16="http://schemas.microsoft.com/office/drawing/2014/main" id="{03242F62-907F-6E34-B6DD-D406785298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5817" y="4517592"/>
                  <a:ext cx="1269968" cy="1269968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71FFE3E-1866-6907-54BE-47918E4760E9}"/>
                    </a:ext>
                  </a:extLst>
                </p:cNvPr>
                <p:cNvSpPr txBox="1"/>
                <p:nvPr/>
              </p:nvSpPr>
              <p:spPr>
                <a:xfrm>
                  <a:off x="8846079" y="4763248"/>
                  <a:ext cx="986717" cy="910043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pt-BR" sz="1100" b="0" i="0" strike="noStrike" cap="none" baseline="0">
                      <a:solidFill>
                        <a:srgbClr val="000000"/>
                      </a:solidFill>
                      <a:effectLst/>
                      <a:latin typeface="Segoe UI"/>
                      <a:ea typeface="Segoe UI"/>
                      <a:cs typeface="Segoe UI"/>
                    </a:rPr>
                    <a:t>F1: _____</a:t>
                  </a:r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pt-BR" sz="1100" b="0" i="0" strike="noStrike" cap="none" baseline="0">
                      <a:solidFill>
                        <a:srgbClr val="000000"/>
                      </a:solidFill>
                      <a:effectLst/>
                      <a:latin typeface="Segoe UI"/>
                      <a:ea typeface="Segoe UI"/>
                      <a:cs typeface="Segoe UI"/>
                    </a:rPr>
                    <a:t>F2: _____</a:t>
                  </a:r>
                </a:p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pt-BR" sz="1100" b="0" i="0" strike="noStrike" cap="none" baseline="0">
                      <a:solidFill>
                        <a:srgbClr val="000000"/>
                      </a:solidFill>
                      <a:effectLst/>
                      <a:latin typeface="Segoe UI"/>
                      <a:ea typeface="Segoe UI"/>
                      <a:cs typeface="Segoe UI"/>
                    </a:rPr>
                    <a:t>F3: _____</a:t>
                  </a:r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64DF78-AD24-9851-348B-A5A78A3317DF}"/>
                  </a:ext>
                </a:extLst>
              </p:cNvPr>
              <p:cNvSpPr txBox="1"/>
              <p:nvPr/>
            </p:nvSpPr>
            <p:spPr>
              <a:xfrm>
                <a:off x="7593892" y="1490338"/>
                <a:ext cx="2374953" cy="1665071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pt-BR" sz="16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Modelos de análise de documentos: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Ler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Layout</a:t>
                </a:r>
              </a:p>
              <a:p>
                <a:pPr marL="234950" indent="-2349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pt-BR" sz="1400" b="0" i="0" strike="noStrike" cap="none" baseline="0" dirty="0">
                    <a:solidFill>
                      <a:srgbClr val="000000"/>
                    </a:solidFill>
                    <a:effectLst/>
                    <a:latin typeface="Segoe UI"/>
                    <a:ea typeface="Segoe UI"/>
                    <a:cs typeface="Segoe UI"/>
                  </a:rPr>
                  <a:t>Documentação geral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22B459-DB01-757A-F47A-4F2EC332DF49}"/>
                </a:ext>
              </a:extLst>
            </p:cNvPr>
            <p:cNvCxnSpPr/>
            <p:nvPr/>
          </p:nvCxnSpPr>
          <p:spPr>
            <a:xfrm flipH="1" flipV="1">
              <a:off x="8473322" y="3107226"/>
              <a:ext cx="0" cy="29719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6045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F889A8-4534-95A1-534E-72FB199CF4CB}"/>
              </a:ext>
            </a:extLst>
          </p:cNvPr>
          <p:cNvSpPr txBox="1">
            <a:spLocks/>
          </p:cNvSpPr>
          <p:nvPr/>
        </p:nvSpPr>
        <p:spPr>
          <a:xfrm>
            <a:off x="251848" y="268637"/>
            <a:ext cx="10430257" cy="9848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3200" dirty="0">
                <a:solidFill>
                  <a:srgbClr val="000000"/>
                </a:solidFill>
                <a:latin typeface="Segoe UI Semibold"/>
                <a:ea typeface="Segoe UI Semibold"/>
                <a:cs typeface="Segoe UI Semibold"/>
              </a:rPr>
              <a:t>Modelos predefinidos</a:t>
            </a:r>
          </a:p>
          <a:p>
            <a:endParaRPr lang="pt-BR" sz="3200" dirty="0">
              <a:solidFill>
                <a:srgbClr val="000000"/>
              </a:solidFill>
              <a:latin typeface="Segoe UI Semibold"/>
              <a:ea typeface="Segoe UI Semibold"/>
              <a:cs typeface="Segoe UI Semibold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A2BA9E-2F3E-D66E-6AE5-9ACE5DAD01F4}"/>
              </a:ext>
            </a:extLst>
          </p:cNvPr>
          <p:cNvSpPr txBox="1"/>
          <p:nvPr/>
        </p:nvSpPr>
        <p:spPr>
          <a:xfrm>
            <a:off x="1617831" y="1123383"/>
            <a:ext cx="1516041" cy="2770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"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"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0" i="0" strike="noStrike" cap="none" baseline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Recebimento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877474-B53E-5516-4C1D-C04DA8DC3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9437" y="1463749"/>
            <a:ext cx="3592824" cy="44933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ABDD1-FBCA-8738-36B0-9DE614B14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17211" y="1547465"/>
            <a:ext cx="1398494" cy="1320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B56BB-F246-83D8-E4F9-4EE96FC205C8}"/>
              </a:ext>
            </a:extLst>
          </p:cNvPr>
          <p:cNvSpPr txBox="1"/>
          <p:nvPr/>
        </p:nvSpPr>
        <p:spPr>
          <a:xfrm>
            <a:off x="1722164" y="1547465"/>
            <a:ext cx="1188589" cy="245712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Fourth Coffee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A3F9E-9B32-743F-1D22-3BAE8A09FAC2}"/>
              </a:ext>
            </a:extLst>
          </p:cNvPr>
          <p:cNvSpPr txBox="1"/>
          <p:nvPr/>
        </p:nvSpPr>
        <p:spPr>
          <a:xfrm>
            <a:off x="1708973" y="1789741"/>
            <a:ext cx="111853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800" b="0" i="0" strike="noStrike" cap="none" baseline="0" dirty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01/01/2021: 09:34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4D267-4B5D-3DDB-344D-A565CEA5EE0E}"/>
              </a:ext>
            </a:extLst>
          </p:cNvPr>
          <p:cNvSpPr txBox="1"/>
          <p:nvPr/>
        </p:nvSpPr>
        <p:spPr>
          <a:xfrm>
            <a:off x="1617211" y="1900586"/>
            <a:ext cx="1398494" cy="90803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defTabSz="687388">
              <a:lnSpc>
                <a:spcPct val="90000"/>
              </a:lnSpc>
              <a:spcAft>
                <a:spcPts val="600"/>
              </a:spcAft>
              <a:tabLst>
                <a:tab pos="687388" algn="l"/>
                <a:tab pos="854075" algn="l"/>
              </a:tabLst>
            </a:pPr>
            <a:r>
              <a:rPr lang="pt-BR" sz="900" b="0" i="0" strike="noStrike" cap="none" baseline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Latte	1	$1,29</a:t>
            </a:r>
          </a:p>
          <a:p>
            <a:pPr defTabSz="687388">
              <a:lnSpc>
                <a:spcPct val="90000"/>
              </a:lnSpc>
              <a:spcAft>
                <a:spcPts val="600"/>
              </a:spcAft>
              <a:tabLst>
                <a:tab pos="687388" algn="l"/>
                <a:tab pos="854075" algn="l"/>
              </a:tabLst>
            </a:pPr>
            <a:r>
              <a:rPr lang="pt-BR" sz="900" b="0" i="0" strike="noStrike" cap="none" baseline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Bolo	1	$2,46</a:t>
            </a:r>
          </a:p>
          <a:p>
            <a:pPr defTabSz="687388">
              <a:lnSpc>
                <a:spcPct val="90000"/>
              </a:lnSpc>
              <a:spcAft>
                <a:spcPts val="600"/>
              </a:spcAft>
              <a:tabLst>
                <a:tab pos="687388" algn="l"/>
                <a:tab pos="854075" algn="l"/>
              </a:tabLst>
            </a:pPr>
            <a:r>
              <a:rPr lang="en-US" sz="900">
                <a:latin typeface="Segoe UI Semibold" panose="020B0702040204020203" pitchFamily="34" charset="0"/>
                <a:cs typeface="Segoe UI Semibold" panose="020B0502040204020203" pitchFamily="34" charset="0"/>
              </a:rPr>
              <a:t>	----------</a:t>
            </a:r>
          </a:p>
          <a:p>
            <a:pPr defTabSz="687388">
              <a:lnSpc>
                <a:spcPct val="90000"/>
              </a:lnSpc>
              <a:spcAft>
                <a:spcPts val="600"/>
              </a:spcAft>
              <a:tabLst>
                <a:tab pos="687388" algn="l"/>
                <a:tab pos="854075" algn="l"/>
              </a:tabLst>
            </a:pPr>
            <a:r>
              <a:rPr lang="pt-BR" sz="900" b="0" i="0" strike="noStrike" cap="none" baseline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 Total:		$3,75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69D5BE-9A2B-3F5C-F503-0CE321CEF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7" idx="2"/>
          </p:cNvCxnSpPr>
          <p:nvPr/>
        </p:nvCxnSpPr>
        <p:spPr>
          <a:xfrm flipH="1">
            <a:off x="2316458" y="2868265"/>
            <a:ext cx="0" cy="114664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CCFAE2-871E-8405-978C-7E8DFB0E8DBC}"/>
              </a:ext>
            </a:extLst>
          </p:cNvPr>
          <p:cNvSpPr txBox="1"/>
          <p:nvPr/>
        </p:nvSpPr>
        <p:spPr>
          <a:xfrm>
            <a:off x="1689696" y="3034322"/>
            <a:ext cx="1372308" cy="262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2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Analisar Recibo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1D515-A79E-F0AA-F963-1FB37D8DA322}"/>
              </a:ext>
            </a:extLst>
          </p:cNvPr>
          <p:cNvSpPr txBox="1"/>
          <p:nvPr/>
        </p:nvSpPr>
        <p:spPr>
          <a:xfrm>
            <a:off x="828132" y="3556171"/>
            <a:ext cx="3095436" cy="262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2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Obter Resultado da Análise de Recibo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7F567C-8CD5-9822-C0A8-5435585A4E39}"/>
              </a:ext>
            </a:extLst>
          </p:cNvPr>
          <p:cNvSpPr txBox="1"/>
          <p:nvPr/>
        </p:nvSpPr>
        <p:spPr>
          <a:xfrm>
            <a:off x="579437" y="4105246"/>
            <a:ext cx="3592824" cy="1743805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 "MerchantName": "Fourth Coffee",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 "TransactionDate": 2021-01-01,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 "TransactionTime": 09:34,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 "Items" [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latin typeface="Consolas" panose="020B0609020204030204" pitchFamily="49" charset="0"/>
              </a:rPr>
              <a:t>    ...],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 "Total": 3,75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ECF610F-C28F-833A-10A8-92A0A0289D07}"/>
              </a:ext>
            </a:extLst>
          </p:cNvPr>
          <p:cNvSpPr txBox="1"/>
          <p:nvPr/>
        </p:nvSpPr>
        <p:spPr>
          <a:xfrm>
            <a:off x="5752669" y="1123383"/>
            <a:ext cx="686663" cy="2770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Tx/>
              <a:buNone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0" i="0" strike="noStrike" cap="none" baseline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Fatura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5C2245-6713-B6D7-7A9C-23FC8C099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99588" y="1463747"/>
            <a:ext cx="3592824" cy="44933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16003-2E2D-83A6-3B38-8D9C7EC02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37361" y="1547465"/>
            <a:ext cx="1398494" cy="1320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F0A62-B0CB-042A-0A04-521F8F3CBD2D}"/>
              </a:ext>
            </a:extLst>
          </p:cNvPr>
          <p:cNvSpPr txBox="1"/>
          <p:nvPr/>
        </p:nvSpPr>
        <p:spPr>
          <a:xfrm>
            <a:off x="5674629" y="1547465"/>
            <a:ext cx="723959" cy="245712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Contoso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3EC6C-8C08-1897-D207-4E6906694FE3}"/>
              </a:ext>
            </a:extLst>
          </p:cNvPr>
          <p:cNvSpPr txBox="1"/>
          <p:nvPr/>
        </p:nvSpPr>
        <p:spPr>
          <a:xfrm>
            <a:off x="5429123" y="1789741"/>
            <a:ext cx="1245860" cy="124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9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Nº da fatura: 1234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F149C2-9B6F-C93C-CD43-129805D43A11}"/>
              </a:ext>
            </a:extLst>
          </p:cNvPr>
          <p:cNvSpPr txBox="1"/>
          <p:nvPr/>
        </p:nvSpPr>
        <p:spPr>
          <a:xfrm>
            <a:off x="5282827" y="1783811"/>
            <a:ext cx="1626346" cy="4048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800" b="0" i="0" strike="noStrike" cap="none" baseline="0" dirty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Data: 01/01/2021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28B7B0-8491-5E08-A9BA-43034B4C1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977" y="2088189"/>
            <a:ext cx="1127858" cy="4816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C72D33-005D-17BE-75DC-D0A8C7BFA281}"/>
              </a:ext>
            </a:extLst>
          </p:cNvPr>
          <p:cNvSpPr txBox="1"/>
          <p:nvPr/>
        </p:nvSpPr>
        <p:spPr>
          <a:xfrm>
            <a:off x="6030906" y="2583623"/>
            <a:ext cx="670531" cy="19150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700" b="0" i="0" strike="noStrike" cap="none" baseline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Total: 3,99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6FC009-828A-4545-9949-9DB2CFFFA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" idx="2"/>
          </p:cNvCxnSpPr>
          <p:nvPr/>
        </p:nvCxnSpPr>
        <p:spPr>
          <a:xfrm flipH="1">
            <a:off x="6036608" y="2868265"/>
            <a:ext cx="0" cy="120905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9FB5C18-743A-8592-4FA4-82E2D10242F1}"/>
              </a:ext>
            </a:extLst>
          </p:cNvPr>
          <p:cNvSpPr txBox="1"/>
          <p:nvPr/>
        </p:nvSpPr>
        <p:spPr>
          <a:xfrm>
            <a:off x="5259609" y="3035620"/>
            <a:ext cx="1672782" cy="259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2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Analisar Fatura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9A963-32E9-6D65-CD3B-901DE3BFD80A}"/>
              </a:ext>
            </a:extLst>
          </p:cNvPr>
          <p:cNvSpPr txBox="1"/>
          <p:nvPr/>
        </p:nvSpPr>
        <p:spPr>
          <a:xfrm>
            <a:off x="4563915" y="3556171"/>
            <a:ext cx="3064170" cy="262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2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Obter Resultado da Análise de Fatura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ACB503-6034-6476-498C-48405A7C7E93}"/>
              </a:ext>
            </a:extLst>
          </p:cNvPr>
          <p:cNvSpPr txBox="1"/>
          <p:nvPr/>
        </p:nvSpPr>
        <p:spPr>
          <a:xfrm>
            <a:off x="4299588" y="4105246"/>
            <a:ext cx="3592824" cy="1743805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 "VendorName": "Contoso",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 "InvoiceNumber": 1234,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 "InvoiceDate": 2021-01-01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 "Tables" [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latin typeface="Consolas" panose="020B0609020204030204" pitchFamily="49" charset="0"/>
              </a:rPr>
              <a:t>    ...],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 "TotalInvoiceAmount": 3,99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3714240-7751-B82E-5059-DE2AD02FB586}"/>
              </a:ext>
            </a:extLst>
          </p:cNvPr>
          <p:cNvSpPr txBox="1"/>
          <p:nvPr/>
        </p:nvSpPr>
        <p:spPr>
          <a:xfrm>
            <a:off x="8955715" y="1123383"/>
            <a:ext cx="1720870" cy="2770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Tx/>
              <a:buNone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0" i="0" strike="noStrike" cap="none" baseline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Cartão de visita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A06D4A-7101-FCEF-FDB4-CAB0E4EF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19738" y="1463748"/>
            <a:ext cx="3592824" cy="44933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B3B285-B125-A1DE-9BFB-212DBE67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45590" y="1545785"/>
            <a:ext cx="1243107" cy="812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11F92C-F2B8-16E7-0174-7C5328FE3A7E}"/>
              </a:ext>
            </a:extLst>
          </p:cNvPr>
          <p:cNvSpPr txBox="1"/>
          <p:nvPr/>
        </p:nvSpPr>
        <p:spPr>
          <a:xfrm>
            <a:off x="9384634" y="1545785"/>
            <a:ext cx="765019" cy="245712"/>
          </a:xfrm>
          <a:prstGeom prst="rect">
            <a:avLst/>
          </a:prstGeom>
          <a:noFill/>
        </p:spPr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100" b="0" i="0" strike="noStrike" cap="none" baseline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Fabricam</a:t>
            </a:r>
            <a:endParaRPr lang="en-US" sz="110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A4EC93-BB15-7914-6F33-9405A5E3D6AF}"/>
              </a:ext>
            </a:extLst>
          </p:cNvPr>
          <p:cNvSpPr txBox="1"/>
          <p:nvPr/>
        </p:nvSpPr>
        <p:spPr>
          <a:xfrm>
            <a:off x="9145590" y="1837663"/>
            <a:ext cx="1214420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i="0" strike="noStrike" cap="none" baseline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Hank Zoeng</a:t>
            </a:r>
            <a:endParaRPr lang="en-US" sz="700" b="0" i="0">
              <a:effectLst/>
              <a:latin typeface="Segoe UI" panose="020B0502040204020203" pitchFamily="34" charset="0"/>
            </a:endParaRPr>
          </a:p>
          <a:p>
            <a:r>
              <a:rPr lang="pt-BR" sz="700" b="0" i="0" strike="noStrike" cap="none" baseline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Diretor de vendas</a:t>
            </a:r>
          </a:p>
          <a:p>
            <a:r>
              <a:rPr lang="pt-BR" sz="700" b="0" i="0" strike="noStrike" cap="none" baseline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hank@fabrikam.com</a:t>
            </a:r>
          </a:p>
          <a:p>
            <a:r>
              <a:rPr lang="pt-BR" sz="700" b="0" i="0" strike="noStrike" cap="none" baseline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555-123-4567</a:t>
            </a:r>
            <a:endParaRPr lang="en-US" sz="7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D6D508-4B49-DCA8-0FB5-F28783B58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1" idx="2"/>
          </p:cNvCxnSpPr>
          <p:nvPr/>
        </p:nvCxnSpPr>
        <p:spPr>
          <a:xfrm flipH="1">
            <a:off x="9752800" y="2355823"/>
            <a:ext cx="0" cy="171643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D52EB8-0632-6C9A-03E1-94FE830D3FD7}"/>
              </a:ext>
            </a:extLst>
          </p:cNvPr>
          <p:cNvSpPr txBox="1"/>
          <p:nvPr/>
        </p:nvSpPr>
        <p:spPr>
          <a:xfrm>
            <a:off x="8476035" y="3036223"/>
            <a:ext cx="2548646" cy="258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200" b="0" i="0" strike="noStrike" cap="none" baseline="0" dirty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Analisar o Cartão de Visita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03ED6E-DF80-1785-0E3E-01C9DBAD9A17}"/>
              </a:ext>
            </a:extLst>
          </p:cNvPr>
          <p:cNvSpPr txBox="1"/>
          <p:nvPr/>
        </p:nvSpPr>
        <p:spPr>
          <a:xfrm>
            <a:off x="8140415" y="3475174"/>
            <a:ext cx="3351470" cy="424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200" b="0" i="0" strike="noStrike" cap="none" baseline="0" dirty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Obter Resultado da Análise </a:t>
            </a:r>
            <a:br>
              <a:rPr lang="pt-BR" sz="1200" b="0" i="0" strike="noStrike" cap="none" baseline="0" dirty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</a:br>
            <a:r>
              <a:rPr lang="pt-BR" sz="1200" b="0" i="0" strike="noStrike" cap="none" baseline="0" dirty="0">
                <a:solidFill>
                  <a:srgbClr val="000000"/>
                </a:solidFill>
                <a:effectLst/>
                <a:latin typeface="Consolas"/>
                <a:ea typeface="Consolas"/>
                <a:cs typeface="Consolas"/>
              </a:rPr>
              <a:t>de Cartão de Visita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8B0498-E2A3-7A09-A179-10856A0D830F}"/>
              </a:ext>
            </a:extLst>
          </p:cNvPr>
          <p:cNvSpPr txBox="1"/>
          <p:nvPr/>
        </p:nvSpPr>
        <p:spPr>
          <a:xfrm>
            <a:off x="8019738" y="4105246"/>
            <a:ext cx="3592824" cy="1743805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"</a:t>
            </a:r>
            <a:r>
              <a:rPr lang="en-US" sz="1100" dirty="0" err="1">
                <a:latin typeface="Consolas" panose="020B0609020204030204" pitchFamily="49" charset="0"/>
              </a:rPr>
              <a:t>ContactNames</a:t>
            </a:r>
            <a:r>
              <a:rPr lang="en-US" sz="1100" dirty="0">
                <a:latin typeface="Consolas" panose="020B0609020204030204" pitchFamily="49" charset="0"/>
              </a:rPr>
              <a:t>": [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  "FirstName": "Hank",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  "</a:t>
            </a:r>
            <a:r>
              <a:rPr lang="en-US" sz="1100" dirty="0" err="1">
                <a:latin typeface="Consolas" panose="020B0609020204030204" pitchFamily="49" charset="0"/>
              </a:rPr>
              <a:t>LastName</a:t>
            </a:r>
            <a:r>
              <a:rPr lang="en-US" sz="1100" dirty="0">
                <a:latin typeface="Consolas" panose="020B0609020204030204" pitchFamily="49" charset="0"/>
              </a:rPr>
              <a:t>": "</a:t>
            </a:r>
            <a:r>
              <a:rPr lang="en-US" sz="1100" dirty="0" err="1">
                <a:latin typeface="Consolas" panose="020B0609020204030204" pitchFamily="49" charset="0"/>
              </a:rPr>
              <a:t>Zoeng</a:t>
            </a:r>
            <a:r>
              <a:rPr lang="en-US" sz="1100" dirty="0"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}],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</a:rPr>
              <a:t>    ...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latin typeface="Consolas" panose="020B0609020204030204" pitchFamily="49" charset="0"/>
              </a:rPr>
              <a:t>}</a:t>
            </a:r>
            <a:endParaRPr 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354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45FF0-BD89-BEBF-B719-BA7D12BF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b="0" i="0" strike="noStrike" cap="none" baseline="0" dirty="0">
                <a:solidFill>
                  <a:srgbClr val="000000"/>
                </a:solidFill>
                <a:effectLst/>
                <a:latin typeface="Segoe UI Semibold"/>
                <a:ea typeface="Segoe UI Semibold"/>
                <a:cs typeface="Segoe UI Semibold"/>
              </a:rPr>
              <a:t>Chamando a API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CB267-5FB2-04C3-5321-47FA1FC6B3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4506784" cy="31023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Cada solicitação é configurada com seu ponto de extremidade de recurso e precisa de sua chave de recurso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Envie a solicitação, que quando bem-sucedida retorna um instrumento de sondagem para obter os resultados</a:t>
            </a:r>
          </a:p>
          <a:p>
            <a:pPr marL="422910" lvl="1" indent="-285750">
              <a:buFont typeface="Arial" panose="020B0604020202020204" pitchFamily="34" charset="0"/>
              <a:buChar char="•"/>
            </a:pPr>
            <a:r>
              <a:rPr lang="pt-BR" sz="14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REST o retorna no cabeçalho </a:t>
            </a:r>
            <a:r>
              <a:rPr lang="pt-BR" sz="1400" b="0" i="0" strike="noStrike" cap="none" baseline="0" dirty="0" err="1">
                <a:solidFill>
                  <a:srgbClr val="2F2F2F"/>
                </a:solidFill>
                <a:effectLst/>
                <a:latin typeface="Consolas"/>
                <a:ea typeface="Consolas"/>
                <a:cs typeface="Consolas"/>
              </a:rPr>
              <a:t>Operation-Location</a:t>
            </a:r>
            <a:r>
              <a:rPr lang="pt-BR" sz="1400" b="0" i="0" strike="noStrike" cap="none" baseline="0" dirty="0">
                <a:solidFill>
                  <a:srgbClr val="2F2F2F"/>
                </a:solidFill>
                <a:effectLst/>
                <a:latin typeface="Consolas"/>
                <a:ea typeface="Consolas"/>
                <a:cs typeface="Consolas"/>
              </a:rPr>
              <a:t> </a:t>
            </a:r>
          </a:p>
          <a:p>
            <a:pPr marL="422910" lvl="1" indent="-285750">
              <a:buFont typeface="Arial" panose="020B0604020202020204" pitchFamily="34" charset="0"/>
              <a:buChar char="•"/>
            </a:pPr>
            <a:r>
              <a:rPr lang="pt-BR" sz="1400" b="0" i="0" strike="noStrike" cap="none" baseline="0" dirty="0" err="1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SDKs</a:t>
            </a:r>
            <a:r>
              <a:rPr lang="pt-BR" sz="14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 retornam um objeto da solicitação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Consultar o instrumento de sondagem recebido para os dados extraídos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EEC51B-9499-F9E2-11C4-D9627399F8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08823" y="395416"/>
            <a:ext cx="5900566" cy="6161687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REST</a:t>
            </a:r>
          </a:p>
          <a:p>
            <a:pPr marL="0" lv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Solicitação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POST:</a:t>
            </a:r>
          </a:p>
          <a:p>
            <a:pPr marL="0" lv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{endpoint}/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documentintelligence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documentModels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prebuilt-layout:analyze?api-version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={version}</a:t>
            </a:r>
          </a:p>
          <a:p>
            <a:pPr marL="0" lvl="0" indent="0"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Operation-Location: </a:t>
            </a:r>
          </a:p>
          <a:p>
            <a:pPr marL="0" lv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{endpoint}/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documentintelligence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documentModels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/prebuilt-layout/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analyzeResults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/ab12345c-12ab-23cd-b19c-2322a7f11034?api-version={version}</a:t>
            </a:r>
          </a:p>
          <a:p>
            <a:pPr marL="0" lvl="0" indent="0"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C#</a:t>
            </a:r>
          </a:p>
          <a:p>
            <a:pPr marL="0" lv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AnalyzeDocumentOperation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operation = await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client.AnalyzeDocumentFromUriAsync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WaitUntil.Completed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"prebuilt-layout",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fileUri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AnalyzeResult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result =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operation.Value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lvl="0" indent="0"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Python</a:t>
            </a:r>
          </a:p>
          <a:p>
            <a:pPr marL="0" lv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poller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document_analysis_client.begin_analyze_document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</a:t>
            </a:r>
          </a:p>
          <a:p>
            <a:pPr marL="0" lv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from_url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("prebuilt-document",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docUrl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 =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poller.result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33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986A-3A33-8F6D-7DC1-3A7A2176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Resposta</a:t>
            </a:r>
            <a:r>
              <a:rPr lang="en-US" dirty="0">
                <a:solidFill>
                  <a:schemeClr val="tx1"/>
                </a:solidFill>
              </a:rPr>
              <a:t> da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56058-AF9E-952E-7BB6-89A8122FE4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36317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A resposta foi dividida por página, linhas e palavras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Subconjunto de resposta REST incluído aqui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Os objetos de resposta do SDK têm estrutura semelhante, divididos de forma semelhante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i="0" strike="noStrike" cap="none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Dados adicionais sobre marcas de seleção ou texto detectado, como caixa delimitadora e estilo manuscrito</a:t>
            </a:r>
            <a:endParaRPr lang="en-US" sz="2000" dirty="0">
              <a:latin typeface="+mn-lt"/>
            </a:endParaRP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52CDB-56A8-EC00-3074-9BF3EFAB79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1129" y="345079"/>
            <a:ext cx="5219700" cy="6167842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{</a:t>
            </a:r>
          </a:p>
          <a:p>
            <a:pPr marL="0" indent="0">
              <a:buNone/>
            </a:pPr>
            <a:r>
              <a:rPr lang="en-US" sz="1200" dirty="0"/>
              <a:t>    "</a:t>
            </a:r>
            <a:r>
              <a:rPr lang="en-US" sz="1200" dirty="0" err="1"/>
              <a:t>analyzeResult</a:t>
            </a:r>
            <a:r>
              <a:rPr lang="en-US" sz="1200" dirty="0"/>
              <a:t>": {</a:t>
            </a:r>
          </a:p>
          <a:p>
            <a:pPr marL="0" indent="0">
              <a:buNone/>
            </a:pPr>
            <a:r>
              <a:rPr lang="en-US" sz="1200" dirty="0"/>
              <a:t>        "</a:t>
            </a:r>
            <a:r>
              <a:rPr lang="en-US" sz="1200" dirty="0" err="1"/>
              <a:t>apiVersion</a:t>
            </a:r>
            <a:r>
              <a:rPr lang="en-US" sz="1200" dirty="0"/>
              <a:t>": “{version}",</a:t>
            </a:r>
          </a:p>
          <a:p>
            <a:pPr marL="0" indent="0">
              <a:buNone/>
            </a:pPr>
            <a:r>
              <a:rPr lang="en-US" sz="1200" dirty="0"/>
              <a:t>        "</a:t>
            </a:r>
            <a:r>
              <a:rPr lang="en-US" sz="1200" dirty="0" err="1"/>
              <a:t>modelId</a:t>
            </a:r>
            <a:r>
              <a:rPr lang="en-US" sz="1200" dirty="0"/>
              <a:t>": "prebuilt-invoice",</a:t>
            </a:r>
          </a:p>
          <a:p>
            <a:pPr marL="0" indent="0">
              <a:buNone/>
            </a:pPr>
            <a:r>
              <a:rPr lang="en-US" sz="1200" dirty="0"/>
              <a:t>        ...</a:t>
            </a:r>
          </a:p>
          <a:p>
            <a:pPr marL="0" indent="0">
              <a:buNone/>
            </a:pPr>
            <a:r>
              <a:rPr lang="en-US" sz="1200" dirty="0"/>
              <a:t>        "pages": [{</a:t>
            </a:r>
          </a:p>
          <a:p>
            <a:pPr marL="0" indent="0">
              <a:buNone/>
            </a:pPr>
            <a:r>
              <a:rPr lang="en-US" sz="1200" dirty="0"/>
              <a:t>            "</a:t>
            </a:r>
            <a:r>
              <a:rPr lang="en-US" sz="1200" dirty="0" err="1"/>
              <a:t>pageNumber</a:t>
            </a:r>
            <a:r>
              <a:rPr lang="en-US" sz="1200" dirty="0"/>
              <a:t>": 1,</a:t>
            </a:r>
          </a:p>
          <a:p>
            <a:pPr marL="0" indent="0">
              <a:buNone/>
            </a:pPr>
            <a:r>
              <a:rPr lang="en-US" sz="1200" dirty="0"/>
              <a:t>            "angle": 0,</a:t>
            </a:r>
          </a:p>
          <a:p>
            <a:pPr marL="0" indent="0">
              <a:buNone/>
            </a:pPr>
            <a:r>
              <a:rPr lang="en-US" sz="1200" dirty="0"/>
              <a:t>            "width": 8.5,</a:t>
            </a:r>
          </a:p>
          <a:p>
            <a:pPr marL="0" indent="0">
              <a:buNone/>
            </a:pPr>
            <a:r>
              <a:rPr lang="en-US" sz="1200" dirty="0"/>
              <a:t>            "height": 11,</a:t>
            </a:r>
          </a:p>
          <a:p>
            <a:pPr marL="0" indent="0">
              <a:buNone/>
            </a:pPr>
            <a:r>
              <a:rPr lang="en-US" sz="1200" dirty="0"/>
              <a:t>            "unit": "inch",</a:t>
            </a:r>
          </a:p>
          <a:p>
            <a:pPr marL="0" indent="0">
              <a:buNone/>
            </a:pPr>
            <a:r>
              <a:rPr lang="en-US" sz="1200" dirty="0"/>
              <a:t>            "words": [{</a:t>
            </a:r>
          </a:p>
          <a:p>
            <a:pPr marL="0" indent="0">
              <a:buNone/>
            </a:pPr>
            <a:r>
              <a:rPr lang="en-US" sz="1200" dirty="0"/>
              <a:t>                "content": “Margie’s",</a:t>
            </a:r>
          </a:p>
          <a:p>
            <a:pPr marL="0" indent="0">
              <a:buNone/>
            </a:pPr>
            <a:r>
              <a:rPr lang="en-US" sz="1200" dirty="0"/>
              <a:t>                "</a:t>
            </a:r>
            <a:r>
              <a:rPr lang="en-US" sz="1200" dirty="0" err="1"/>
              <a:t>boundingBox</a:t>
            </a:r>
            <a:r>
              <a:rPr lang="en-US" sz="1200" dirty="0"/>
              <a:t>": [</a:t>
            </a:r>
          </a:p>
          <a:p>
            <a:pPr marL="0" indent="0">
              <a:buNone/>
            </a:pPr>
            <a:r>
              <a:rPr lang="en-US" sz="1200" dirty="0"/>
              <a:t>                    0.5911,</a:t>
            </a:r>
          </a:p>
          <a:p>
            <a:pPr marL="0" indent="0">
              <a:buNone/>
            </a:pPr>
            <a:r>
              <a:rPr lang="en-US" sz="1200" dirty="0"/>
              <a:t>                    0.6857,</a:t>
            </a:r>
          </a:p>
          <a:p>
            <a:pPr marL="0" indent="0">
              <a:buNone/>
            </a:pPr>
            <a:r>
              <a:rPr lang="en-US" sz="1200" dirty="0"/>
              <a:t>                    1.7451,</a:t>
            </a:r>
          </a:p>
          <a:p>
            <a:pPr marL="0" indent="0">
              <a:buNone/>
            </a:pPr>
            <a:r>
              <a:rPr lang="en-US" sz="1200" dirty="0"/>
              <a:t>                    0.6857,</a:t>
            </a:r>
          </a:p>
          <a:p>
            <a:pPr marL="0" indent="0">
              <a:buNone/>
            </a:pPr>
            <a:r>
              <a:rPr lang="en-US" sz="1200" dirty="0"/>
              <a:t>                    1.7451,</a:t>
            </a:r>
          </a:p>
          <a:p>
            <a:pPr marL="0" indent="0">
              <a:buNone/>
            </a:pPr>
            <a:r>
              <a:rPr lang="en-US" sz="1200" dirty="0"/>
              <a:t>                    ...</a:t>
            </a:r>
          </a:p>
          <a:p>
            <a:pPr marL="0" indent="0">
              <a:buNone/>
            </a:pPr>
            <a:r>
              <a:rPr lang="en-US" sz="1200" dirty="0"/>
              <a:t>	     ],</a:t>
            </a:r>
          </a:p>
          <a:p>
            <a:pPr marL="0" indent="0">
              <a:buNone/>
            </a:pPr>
            <a:r>
              <a:rPr lang="en-US" sz="1200" dirty="0"/>
              <a:t>                "confidence": 1,</a:t>
            </a:r>
          </a:p>
          <a:p>
            <a:pPr marL="0" indent="0">
              <a:buNone/>
            </a:pPr>
            <a:r>
              <a:rPr lang="en-US" sz="1200" dirty="0"/>
              <a:t>                "span": {...}</a:t>
            </a:r>
          </a:p>
          <a:p>
            <a:pPr marL="0" indent="0">
              <a:buNone/>
            </a:pPr>
            <a:r>
              <a:rPr lang="en-US" sz="1200" dirty="0"/>
              <a:t>	 }],</a:t>
            </a:r>
          </a:p>
          <a:p>
            <a:pPr marL="0" indent="0">
              <a:buNone/>
            </a:pPr>
            <a:r>
              <a:rPr lang="en-US" sz="1200" dirty="0"/>
              <a:t>        }]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268447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975F-FB6C-8DB4-64AF-C867F5553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18223"/>
            <a:ext cx="4978400" cy="615553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44171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C2B9021A22FC4C82FF99EC65766ED0" ma:contentTypeVersion="20" ma:contentTypeDescription="Create a new document." ma:contentTypeScope="" ma:versionID="9da7f44f7bc0c47e637d8ceae23e1e93">
  <xsd:schema xmlns:xsd="http://www.w3.org/2001/XMLSchema" xmlns:xs="http://www.w3.org/2001/XMLSchema" xmlns:p="http://schemas.microsoft.com/office/2006/metadata/properties" xmlns:ns1="http://schemas.microsoft.com/sharepoint/v3" xmlns:ns2="255e9135-acb6-413d-8014-3858207eab07" xmlns:ns3="a4494d7a-ad2c-4b11-8dea-280127f8418e" xmlns:ns4="230e9df3-be65-4c73-a93b-d1236ebd677e" targetNamespace="http://schemas.microsoft.com/office/2006/metadata/properties" ma:root="true" ma:fieldsID="31291647c0747e3ff3c6be7e5ea34989" ns1:_="" ns2:_="" ns3:_="" ns4:_="">
    <xsd:import namespace="http://schemas.microsoft.com/sharepoint/v3"/>
    <xsd:import namespace="255e9135-acb6-413d-8014-3858207eab07"/>
    <xsd:import namespace="a4494d7a-ad2c-4b11-8dea-280127f8418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e9135-acb6-413d-8014-3858207eab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94d7a-ad2c-4b11-8dea-280127f8418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2ed99a2d-f583-4356-ba8a-4aee971188b3}" ma:internalName="TaxCatchAll" ma:showField="CatchAllData" ma:web="a4494d7a-ad2c-4b11-8dea-280127f84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255e9135-acb6-413d-8014-3858207eab07" xsi:nil="true"/>
    <lcf76f155ced4ddcb4097134ff3c332f xmlns="255e9135-acb6-413d-8014-3858207eab07">
      <Terms xmlns="http://schemas.microsoft.com/office/infopath/2007/PartnerControls"/>
    </lcf76f155ced4ddcb4097134ff3c332f>
    <SharedWithUsers xmlns="a4494d7a-ad2c-4b11-8dea-280127f8418e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DF23C8F-38A0-41C4-941E-F221D54D7B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55e9135-acb6-413d-8014-3858207eab07"/>
    <ds:schemaRef ds:uri="a4494d7a-ad2c-4b11-8dea-280127f8418e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ebe725d4-5a61-4827-9af4-da8e7f768b99"/>
    <ds:schemaRef ds:uri="http://schemas.microsoft.com/sharepoint/v3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30e9df3-be65-4c73-a93b-d1236ebd677e"/>
    <ds:schemaRef ds:uri="a647c833-fbf3-42d0-9d1a-fdc4c4d8b08f"/>
    <ds:schemaRef ds:uri="http://purl.org/dc/dcmitype/"/>
    <ds:schemaRef ds:uri="255e9135-acb6-413d-8014-3858207eab07"/>
    <ds:schemaRef ds:uri="a4494d7a-ad2c-4b11-8dea-280127f8418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62</TotalTime>
  <Words>668</Words>
  <Application>Microsoft Office PowerPoint</Application>
  <PresentationFormat>Widescreen</PresentationFormat>
  <Paragraphs>140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Segoe UI Semibold</vt:lpstr>
      <vt:lpstr>Consolas</vt:lpstr>
      <vt:lpstr>Segoe UI</vt:lpstr>
      <vt:lpstr>Segoe Sans Text Semibold</vt:lpstr>
      <vt:lpstr>Arial</vt:lpstr>
      <vt:lpstr>Segoe Sans Text</vt:lpstr>
      <vt:lpstr>Wingdings</vt:lpstr>
      <vt:lpstr>Azure 2023 Template</vt:lpstr>
      <vt:lpstr>Azure Document Intelligence</vt:lpstr>
      <vt:lpstr>O Serviço para Informação de Documentos</vt:lpstr>
      <vt:lpstr>PowerPoint Presentation</vt:lpstr>
      <vt:lpstr>Chamando a API</vt:lpstr>
      <vt:lpstr>Resposta da API</vt:lpstr>
      <vt:lpstr>Demos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&lt;Event name&gt;</dc:subject>
  <dc:creator>Felipe De Assis</dc:creator>
  <cp:keywords/>
  <dc:description/>
  <cp:lastModifiedBy>Felipe De Assis</cp:lastModifiedBy>
  <cp:revision>4</cp:revision>
  <cp:lastPrinted>2023-02-15T20:48:24Z</cp:lastPrinted>
  <dcterms:created xsi:type="dcterms:W3CDTF">2024-11-18T20:31:13Z</dcterms:created>
  <dcterms:modified xsi:type="dcterms:W3CDTF">2024-11-18T21:36:00Z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0x010100D5C2B9021A22FC4C82FF99EC65766ED0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diaServiceImageTags">
    <vt:lpwstr/>
  </property>
</Properties>
</file>